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3685" r:id="rId2"/>
    <p:sldId id="3695" r:id="rId3"/>
    <p:sldId id="3662" r:id="rId4"/>
    <p:sldId id="3696" r:id="rId5"/>
    <p:sldId id="3669" r:id="rId6"/>
    <p:sldId id="3691" r:id="rId7"/>
    <p:sldId id="3692" r:id="rId8"/>
    <p:sldId id="3697" r:id="rId9"/>
    <p:sldId id="3698" r:id="rId10"/>
    <p:sldId id="3699" r:id="rId11"/>
    <p:sldId id="3700" r:id="rId12"/>
    <p:sldId id="3736" r:id="rId13"/>
    <p:sldId id="3706" r:id="rId14"/>
    <p:sldId id="3707" r:id="rId15"/>
    <p:sldId id="3709" r:id="rId16"/>
    <p:sldId id="3710" r:id="rId17"/>
    <p:sldId id="3712" r:id="rId18"/>
    <p:sldId id="3731" r:id="rId19"/>
    <p:sldId id="3732" r:id="rId20"/>
    <p:sldId id="3733" r:id="rId21"/>
    <p:sldId id="3737" r:id="rId22"/>
    <p:sldId id="3716" r:id="rId23"/>
    <p:sldId id="3717" r:id="rId24"/>
    <p:sldId id="3734" r:id="rId25"/>
    <p:sldId id="3742" r:id="rId26"/>
    <p:sldId id="3719" r:id="rId27"/>
    <p:sldId id="3720" r:id="rId28"/>
    <p:sldId id="3721" r:id="rId29"/>
    <p:sldId id="3738" r:id="rId30"/>
    <p:sldId id="3722" r:id="rId31"/>
    <p:sldId id="3723" r:id="rId32"/>
    <p:sldId id="3724" r:id="rId33"/>
    <p:sldId id="3725" r:id="rId34"/>
    <p:sldId id="3741" r:id="rId35"/>
    <p:sldId id="3739" r:id="rId36"/>
    <p:sldId id="3740" r:id="rId37"/>
    <p:sldId id="3735" r:id="rId38"/>
    <p:sldId id="372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4C44B-FCAE-491A-AD7F-80D5DCEDD999}" v="45" dt="2022-02-24T09:27:55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250" autoAdjust="0"/>
  </p:normalViewPr>
  <p:slideViewPr>
    <p:cSldViewPr snapToGrid="0" snapToObjects="1">
      <p:cViewPr varScale="1">
        <p:scale>
          <a:sx n="59" d="100"/>
          <a:sy n="59" d="100"/>
        </p:scale>
        <p:origin x="109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ya%20Sinha\Desktop\UPC%20II\Status%2012%20essential%20items%20reported%20Do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ya%20Sinha\Desktop\UPC%20II\Status%2012%20essential%20items%20reported%20Do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ya%20Sinha\Desktop\UPC%20II\Status%2012%20essential%20items%20reported%20Don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Total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Sheet4!$D$1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7-49A9-8400-B70D3BCA07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7-49A9-8400-B70D3BCA07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7-49A9-8400-B70D3BCA077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Sheet4!$A$3:$A$5</c:f>
              <c:strCache>
                <c:ptCount val="3"/>
                <c:pt idx="0">
                  <c:v>Registered</c:v>
                </c:pt>
                <c:pt idx="1">
                  <c:v>In Progress</c:v>
                </c:pt>
                <c:pt idx="2">
                  <c:v>Not Approved</c:v>
                </c:pt>
              </c:strCache>
            </c:strRef>
          </c:cat>
          <c:val>
            <c:numRef>
              <c:f>Sheet4!$D$3:$D$5</c:f>
              <c:numCache>
                <c:formatCode>General</c:formatCode>
                <c:ptCount val="3"/>
                <c:pt idx="0">
                  <c:v>3450</c:v>
                </c:pt>
                <c:pt idx="1">
                  <c:v>658</c:v>
                </c:pt>
                <c:pt idx="2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C7-49A9-8400-B70D3BCA0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solidFill>
                  <a:schemeClr val="tx1"/>
                </a:solidFill>
              </a:rPr>
              <a:t>CPCB</a:t>
            </a:r>
          </a:p>
        </c:rich>
      </c:tx>
      <c:layout>
        <c:manualLayout>
          <c:xMode val="edge"/>
          <c:yMode val="edge"/>
          <c:x val="0.59568428946381702"/>
          <c:y val="3.24074074074074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Sheet4!$B$1</c:f>
              <c:strCache>
                <c:ptCount val="1"/>
                <c:pt idx="0">
                  <c:v>CPCB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A8-48DB-BF3F-7615B4CD12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A8-48DB-BF3F-7615B4CD12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A8-48DB-BF3F-7615B4CD12A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Sheet4!$A$3:$A$5</c:f>
              <c:strCache>
                <c:ptCount val="3"/>
                <c:pt idx="0">
                  <c:v>Registered</c:v>
                </c:pt>
                <c:pt idx="1">
                  <c:v>In Progress</c:v>
                </c:pt>
                <c:pt idx="2">
                  <c:v>Not Approved</c:v>
                </c:pt>
              </c:strCache>
            </c:strRef>
          </c:cat>
          <c:val>
            <c:numRef>
              <c:f>Sheet4!$B$3:$B$5</c:f>
              <c:numCache>
                <c:formatCode>General</c:formatCode>
                <c:ptCount val="3"/>
                <c:pt idx="0">
                  <c:v>1544</c:v>
                </c:pt>
                <c:pt idx="1">
                  <c:v>47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A8-48DB-BF3F-7615B4CD1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Sheet4!$C$1</c:f>
              <c:strCache>
                <c:ptCount val="1"/>
                <c:pt idx="0">
                  <c:v>SPCB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3-4191-886B-5BD4DB199C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3-4191-886B-5BD4DB199C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3-4191-886B-5BD4DB199C7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Sheet4!$A$3:$A$5</c:f>
              <c:strCache>
                <c:ptCount val="3"/>
                <c:pt idx="0">
                  <c:v>Registered</c:v>
                </c:pt>
                <c:pt idx="1">
                  <c:v>In Progress</c:v>
                </c:pt>
                <c:pt idx="2">
                  <c:v>Not Approved</c:v>
                </c:pt>
              </c:strCache>
            </c:strRef>
          </c:cat>
          <c:val>
            <c:numRef>
              <c:f>Sheet4!$C$3:$C$5</c:f>
              <c:numCache>
                <c:formatCode>General</c:formatCode>
                <c:ptCount val="3"/>
                <c:pt idx="0">
                  <c:v>1906</c:v>
                </c:pt>
                <c:pt idx="1">
                  <c:v>611</c:v>
                </c:pt>
                <c:pt idx="2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A3-4191-886B-5BD4DB199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Sheet5!$B$1</c:f>
              <c:strCache>
                <c:ptCount val="1"/>
                <c:pt idx="0">
                  <c:v>PWP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8-4599-A4FE-034F8ED7E0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8-4599-A4FE-034F8ED7E0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08-4599-A4FE-034F8ED7E0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Sheet5!$A$2:$A$4</c:f>
              <c:strCache>
                <c:ptCount val="3"/>
                <c:pt idx="0">
                  <c:v>Registered</c:v>
                </c:pt>
                <c:pt idx="1">
                  <c:v>In Progress</c:v>
                </c:pt>
                <c:pt idx="2">
                  <c:v>Not Approved</c:v>
                </c:pt>
              </c:strCache>
            </c:strRef>
          </c:cat>
          <c:val>
            <c:numRef>
              <c:f>Sheet5!$B$2:$B$4</c:f>
              <c:numCache>
                <c:formatCode>General</c:formatCode>
                <c:ptCount val="3"/>
                <c:pt idx="0">
                  <c:v>1279</c:v>
                </c:pt>
                <c:pt idx="1">
                  <c:v>234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08-4599-A4FE-034F8ED7E0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B2A96-DC26-4EDA-A241-6B943AF6D2DF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F8CF97-0023-4441-862E-35EA2013840B}">
      <dgm:prSet/>
      <dgm:spPr/>
      <dgm:t>
        <a:bodyPr/>
        <a:lstStyle/>
        <a:p>
          <a:r>
            <a:rPr lang="en-IN" b="1" u="sng" dirty="0"/>
            <a:t>Category I</a:t>
          </a:r>
          <a:br>
            <a:rPr lang="en-IN" dirty="0"/>
          </a:br>
          <a:r>
            <a:rPr lang="en-IN" dirty="0"/>
            <a:t>Rigid plastic packaging</a:t>
          </a:r>
          <a:endParaRPr lang="en-US" dirty="0"/>
        </a:p>
      </dgm:t>
    </dgm:pt>
    <dgm:pt modelId="{CA50F118-CF18-42C0-9884-F79C03CB9192}" type="parTrans" cxnId="{D5F1B26B-85EA-4C5F-91C5-B6D61B7E4F19}">
      <dgm:prSet/>
      <dgm:spPr/>
      <dgm:t>
        <a:bodyPr/>
        <a:lstStyle/>
        <a:p>
          <a:endParaRPr lang="en-US"/>
        </a:p>
      </dgm:t>
    </dgm:pt>
    <dgm:pt modelId="{34463D02-4923-4966-BFFF-9F2F69F59B9C}" type="sibTrans" cxnId="{D5F1B26B-85EA-4C5F-91C5-B6D61B7E4F19}">
      <dgm:prSet/>
      <dgm:spPr/>
      <dgm:t>
        <a:bodyPr/>
        <a:lstStyle/>
        <a:p>
          <a:endParaRPr lang="en-US"/>
        </a:p>
      </dgm:t>
    </dgm:pt>
    <dgm:pt modelId="{24155757-1101-4717-83FD-C5BDA5912138}">
      <dgm:prSet/>
      <dgm:spPr/>
      <dgm:t>
        <a:bodyPr/>
        <a:lstStyle/>
        <a:p>
          <a:r>
            <a:rPr lang="en-IN" b="1" u="sng" dirty="0"/>
            <a:t>Category II</a:t>
          </a:r>
          <a:br>
            <a:rPr lang="en-IN" dirty="0"/>
          </a:br>
          <a:r>
            <a:rPr lang="en-IN" dirty="0"/>
            <a:t>Flexible plastic packaging of single layer or multilayer (more than one layer with different types of plastic)</a:t>
          </a:r>
          <a:endParaRPr lang="en-US" dirty="0"/>
        </a:p>
      </dgm:t>
    </dgm:pt>
    <dgm:pt modelId="{F760231A-A98B-476B-A50B-DF0668F3AB11}" type="parTrans" cxnId="{CAA1E2EF-E5AE-4EDB-97C9-7C787F726A96}">
      <dgm:prSet/>
      <dgm:spPr/>
      <dgm:t>
        <a:bodyPr/>
        <a:lstStyle/>
        <a:p>
          <a:endParaRPr lang="en-US"/>
        </a:p>
      </dgm:t>
    </dgm:pt>
    <dgm:pt modelId="{30938132-05C1-4F73-8499-E410DC1F99A1}" type="sibTrans" cxnId="{CAA1E2EF-E5AE-4EDB-97C9-7C787F726A96}">
      <dgm:prSet/>
      <dgm:spPr/>
      <dgm:t>
        <a:bodyPr/>
        <a:lstStyle/>
        <a:p>
          <a:endParaRPr lang="en-US"/>
        </a:p>
      </dgm:t>
    </dgm:pt>
    <dgm:pt modelId="{95DF9258-E175-46B0-8229-47E9C608223D}">
      <dgm:prSet/>
      <dgm:spPr/>
      <dgm:t>
        <a:bodyPr/>
        <a:lstStyle/>
        <a:p>
          <a:r>
            <a:rPr lang="en-IN" b="1" u="sng" dirty="0"/>
            <a:t>Category III</a:t>
          </a:r>
          <a:br>
            <a:rPr lang="en-IN" dirty="0"/>
          </a:br>
          <a:r>
            <a:rPr lang="en-IN" dirty="0" err="1"/>
            <a:t>Multilayered</a:t>
          </a:r>
          <a:r>
            <a:rPr lang="en-IN" dirty="0"/>
            <a:t> plastic packaging (at least one layer of plastic and at least one layer of material other than plastic) </a:t>
          </a:r>
          <a:endParaRPr lang="en-US" dirty="0"/>
        </a:p>
      </dgm:t>
    </dgm:pt>
    <dgm:pt modelId="{5AF6BFFF-23C1-47B1-9FCD-02F1B434B2BA}" type="parTrans" cxnId="{46DE899C-7FCB-48E8-B271-306782136EF9}">
      <dgm:prSet/>
      <dgm:spPr/>
      <dgm:t>
        <a:bodyPr/>
        <a:lstStyle/>
        <a:p>
          <a:endParaRPr lang="en-US"/>
        </a:p>
      </dgm:t>
    </dgm:pt>
    <dgm:pt modelId="{9986BD83-2E6D-4AC9-838B-D7A076711BCC}" type="sibTrans" cxnId="{46DE899C-7FCB-48E8-B271-306782136EF9}">
      <dgm:prSet/>
      <dgm:spPr/>
      <dgm:t>
        <a:bodyPr/>
        <a:lstStyle/>
        <a:p>
          <a:endParaRPr lang="en-US"/>
        </a:p>
      </dgm:t>
    </dgm:pt>
    <dgm:pt modelId="{FF23D0C9-2B31-4F2D-8F90-40C58492946A}">
      <dgm:prSet/>
      <dgm:spPr/>
      <dgm:t>
        <a:bodyPr/>
        <a:lstStyle/>
        <a:p>
          <a:r>
            <a:rPr lang="en-IN" b="1" u="sng" dirty="0"/>
            <a:t>Category IV</a:t>
          </a:r>
          <a:br>
            <a:rPr lang="en-IN" dirty="0"/>
          </a:br>
          <a:r>
            <a:rPr lang="en-IN" dirty="0"/>
            <a:t>Plastic sheet or like used for packaging as well as carry bags made of compostable plastics </a:t>
          </a:r>
          <a:endParaRPr lang="en-US" dirty="0"/>
        </a:p>
      </dgm:t>
    </dgm:pt>
    <dgm:pt modelId="{2C946814-14EC-46F3-8DF7-3DB4944F7347}" type="parTrans" cxnId="{9F4C28FD-C73E-40F2-A3C3-4F5716291BCF}">
      <dgm:prSet/>
      <dgm:spPr/>
      <dgm:t>
        <a:bodyPr/>
        <a:lstStyle/>
        <a:p>
          <a:endParaRPr lang="en-US"/>
        </a:p>
      </dgm:t>
    </dgm:pt>
    <dgm:pt modelId="{9D6A0CFF-C118-4238-B1DF-8141DE58B701}" type="sibTrans" cxnId="{9F4C28FD-C73E-40F2-A3C3-4F5716291BCF}">
      <dgm:prSet/>
      <dgm:spPr/>
      <dgm:t>
        <a:bodyPr/>
        <a:lstStyle/>
        <a:p>
          <a:endParaRPr lang="en-US"/>
        </a:p>
      </dgm:t>
    </dgm:pt>
    <dgm:pt modelId="{DC39294C-8967-7C45-80E8-9FCAF88D4FC2}" type="pres">
      <dgm:prSet presAssocID="{5D2B2A96-DC26-4EDA-A241-6B943AF6D2DF}" presName="vert0" presStyleCnt="0">
        <dgm:presLayoutVars>
          <dgm:dir/>
          <dgm:animOne val="branch"/>
          <dgm:animLvl val="lvl"/>
        </dgm:presLayoutVars>
      </dgm:prSet>
      <dgm:spPr/>
    </dgm:pt>
    <dgm:pt modelId="{F8D85AC3-D6A7-E34A-BEB7-97FE81DF65F2}" type="pres">
      <dgm:prSet presAssocID="{AFF8CF97-0023-4441-862E-35EA2013840B}" presName="thickLine" presStyleLbl="alignNode1" presStyleIdx="0" presStyleCnt="4"/>
      <dgm:spPr/>
    </dgm:pt>
    <dgm:pt modelId="{32EACC30-6188-5741-9598-D7D83B72BCFA}" type="pres">
      <dgm:prSet presAssocID="{AFF8CF97-0023-4441-862E-35EA2013840B}" presName="horz1" presStyleCnt="0"/>
      <dgm:spPr/>
    </dgm:pt>
    <dgm:pt modelId="{B9BF5FDD-C4A9-A54C-9CFD-623DFF3D289C}" type="pres">
      <dgm:prSet presAssocID="{AFF8CF97-0023-4441-862E-35EA2013840B}" presName="tx1" presStyleLbl="revTx" presStyleIdx="0" presStyleCnt="4"/>
      <dgm:spPr/>
    </dgm:pt>
    <dgm:pt modelId="{D14E976A-197F-E94D-9E1C-6C4D4F4A52AB}" type="pres">
      <dgm:prSet presAssocID="{AFF8CF97-0023-4441-862E-35EA2013840B}" presName="vert1" presStyleCnt="0"/>
      <dgm:spPr/>
    </dgm:pt>
    <dgm:pt modelId="{0E7B88E7-A821-B247-B9F1-5220B8390986}" type="pres">
      <dgm:prSet presAssocID="{24155757-1101-4717-83FD-C5BDA5912138}" presName="thickLine" presStyleLbl="alignNode1" presStyleIdx="1" presStyleCnt="4"/>
      <dgm:spPr/>
    </dgm:pt>
    <dgm:pt modelId="{2590A601-9537-D84D-8041-CBCAB286A3A1}" type="pres">
      <dgm:prSet presAssocID="{24155757-1101-4717-83FD-C5BDA5912138}" presName="horz1" presStyleCnt="0"/>
      <dgm:spPr/>
    </dgm:pt>
    <dgm:pt modelId="{4662142B-604A-3747-882A-382C089B54AE}" type="pres">
      <dgm:prSet presAssocID="{24155757-1101-4717-83FD-C5BDA5912138}" presName="tx1" presStyleLbl="revTx" presStyleIdx="1" presStyleCnt="4"/>
      <dgm:spPr/>
    </dgm:pt>
    <dgm:pt modelId="{4C21A91E-F16B-3F46-8864-DF9BE8802E3B}" type="pres">
      <dgm:prSet presAssocID="{24155757-1101-4717-83FD-C5BDA5912138}" presName="vert1" presStyleCnt="0"/>
      <dgm:spPr/>
    </dgm:pt>
    <dgm:pt modelId="{D66396C0-2B89-BB40-95B5-4DEF52B0940B}" type="pres">
      <dgm:prSet presAssocID="{95DF9258-E175-46B0-8229-47E9C608223D}" presName="thickLine" presStyleLbl="alignNode1" presStyleIdx="2" presStyleCnt="4"/>
      <dgm:spPr/>
    </dgm:pt>
    <dgm:pt modelId="{637D253E-4327-1546-B72B-20A188DEDE49}" type="pres">
      <dgm:prSet presAssocID="{95DF9258-E175-46B0-8229-47E9C608223D}" presName="horz1" presStyleCnt="0"/>
      <dgm:spPr/>
    </dgm:pt>
    <dgm:pt modelId="{824CC1D1-DBB7-9248-93A6-93C100A72172}" type="pres">
      <dgm:prSet presAssocID="{95DF9258-E175-46B0-8229-47E9C608223D}" presName="tx1" presStyleLbl="revTx" presStyleIdx="2" presStyleCnt="4"/>
      <dgm:spPr/>
    </dgm:pt>
    <dgm:pt modelId="{CC3C2BD1-FE91-B84B-9110-24687DC941EE}" type="pres">
      <dgm:prSet presAssocID="{95DF9258-E175-46B0-8229-47E9C608223D}" presName="vert1" presStyleCnt="0"/>
      <dgm:spPr/>
    </dgm:pt>
    <dgm:pt modelId="{9EB387EF-F924-8D43-BADD-BAC108B46911}" type="pres">
      <dgm:prSet presAssocID="{FF23D0C9-2B31-4F2D-8F90-40C58492946A}" presName="thickLine" presStyleLbl="alignNode1" presStyleIdx="3" presStyleCnt="4"/>
      <dgm:spPr/>
    </dgm:pt>
    <dgm:pt modelId="{25DB4D39-20E9-D74A-B77C-A46082B6B3E3}" type="pres">
      <dgm:prSet presAssocID="{FF23D0C9-2B31-4F2D-8F90-40C58492946A}" presName="horz1" presStyleCnt="0"/>
      <dgm:spPr/>
    </dgm:pt>
    <dgm:pt modelId="{BC05877F-09FB-D74D-8EBC-4E6B431D0A0C}" type="pres">
      <dgm:prSet presAssocID="{FF23D0C9-2B31-4F2D-8F90-40C58492946A}" presName="tx1" presStyleLbl="revTx" presStyleIdx="3" presStyleCnt="4"/>
      <dgm:spPr/>
    </dgm:pt>
    <dgm:pt modelId="{D14D317A-8103-474F-88F6-08056AAC21D1}" type="pres">
      <dgm:prSet presAssocID="{FF23D0C9-2B31-4F2D-8F90-40C58492946A}" presName="vert1" presStyleCnt="0"/>
      <dgm:spPr/>
    </dgm:pt>
  </dgm:ptLst>
  <dgm:cxnLst>
    <dgm:cxn modelId="{1681711D-09F1-4B4A-AE69-67122CA90399}" type="presOf" srcId="{AFF8CF97-0023-4441-862E-35EA2013840B}" destId="{B9BF5FDD-C4A9-A54C-9CFD-623DFF3D289C}" srcOrd="0" destOrd="0" presId="urn:microsoft.com/office/officeart/2008/layout/LinedList"/>
    <dgm:cxn modelId="{531FC834-FB2B-A04F-9890-B97628C9EB10}" type="presOf" srcId="{95DF9258-E175-46B0-8229-47E9C608223D}" destId="{824CC1D1-DBB7-9248-93A6-93C100A72172}" srcOrd="0" destOrd="0" presId="urn:microsoft.com/office/officeart/2008/layout/LinedList"/>
    <dgm:cxn modelId="{F4317847-C158-5545-95DE-AC4EF66FF73D}" type="presOf" srcId="{FF23D0C9-2B31-4F2D-8F90-40C58492946A}" destId="{BC05877F-09FB-D74D-8EBC-4E6B431D0A0C}" srcOrd="0" destOrd="0" presId="urn:microsoft.com/office/officeart/2008/layout/LinedList"/>
    <dgm:cxn modelId="{D5F1B26B-85EA-4C5F-91C5-B6D61B7E4F19}" srcId="{5D2B2A96-DC26-4EDA-A241-6B943AF6D2DF}" destId="{AFF8CF97-0023-4441-862E-35EA2013840B}" srcOrd="0" destOrd="0" parTransId="{CA50F118-CF18-42C0-9884-F79C03CB9192}" sibTransId="{34463D02-4923-4966-BFFF-9F2F69F59B9C}"/>
    <dgm:cxn modelId="{FC955981-0B5D-3341-B429-1540484D9E6A}" type="presOf" srcId="{24155757-1101-4717-83FD-C5BDA5912138}" destId="{4662142B-604A-3747-882A-382C089B54AE}" srcOrd="0" destOrd="0" presId="urn:microsoft.com/office/officeart/2008/layout/LinedList"/>
    <dgm:cxn modelId="{46DE899C-7FCB-48E8-B271-306782136EF9}" srcId="{5D2B2A96-DC26-4EDA-A241-6B943AF6D2DF}" destId="{95DF9258-E175-46B0-8229-47E9C608223D}" srcOrd="2" destOrd="0" parTransId="{5AF6BFFF-23C1-47B1-9FCD-02F1B434B2BA}" sibTransId="{9986BD83-2E6D-4AC9-838B-D7A076711BCC}"/>
    <dgm:cxn modelId="{6E6DDDE5-3101-2F44-AC59-2CD791D09416}" type="presOf" srcId="{5D2B2A96-DC26-4EDA-A241-6B943AF6D2DF}" destId="{DC39294C-8967-7C45-80E8-9FCAF88D4FC2}" srcOrd="0" destOrd="0" presId="urn:microsoft.com/office/officeart/2008/layout/LinedList"/>
    <dgm:cxn modelId="{CAA1E2EF-E5AE-4EDB-97C9-7C787F726A96}" srcId="{5D2B2A96-DC26-4EDA-A241-6B943AF6D2DF}" destId="{24155757-1101-4717-83FD-C5BDA5912138}" srcOrd="1" destOrd="0" parTransId="{F760231A-A98B-476B-A50B-DF0668F3AB11}" sibTransId="{30938132-05C1-4F73-8499-E410DC1F99A1}"/>
    <dgm:cxn modelId="{9F4C28FD-C73E-40F2-A3C3-4F5716291BCF}" srcId="{5D2B2A96-DC26-4EDA-A241-6B943AF6D2DF}" destId="{FF23D0C9-2B31-4F2D-8F90-40C58492946A}" srcOrd="3" destOrd="0" parTransId="{2C946814-14EC-46F3-8DF7-3DB4944F7347}" sibTransId="{9D6A0CFF-C118-4238-B1DF-8141DE58B701}"/>
    <dgm:cxn modelId="{60A22EC3-24B0-3B4B-B377-06809F2760EA}" type="presParOf" srcId="{DC39294C-8967-7C45-80E8-9FCAF88D4FC2}" destId="{F8D85AC3-D6A7-E34A-BEB7-97FE81DF65F2}" srcOrd="0" destOrd="0" presId="urn:microsoft.com/office/officeart/2008/layout/LinedList"/>
    <dgm:cxn modelId="{5D641178-3ACE-334D-8EB6-5BF969E06471}" type="presParOf" srcId="{DC39294C-8967-7C45-80E8-9FCAF88D4FC2}" destId="{32EACC30-6188-5741-9598-D7D83B72BCFA}" srcOrd="1" destOrd="0" presId="urn:microsoft.com/office/officeart/2008/layout/LinedList"/>
    <dgm:cxn modelId="{EDCA12A9-1BC4-D549-BDB3-9AE44E723C67}" type="presParOf" srcId="{32EACC30-6188-5741-9598-D7D83B72BCFA}" destId="{B9BF5FDD-C4A9-A54C-9CFD-623DFF3D289C}" srcOrd="0" destOrd="0" presId="urn:microsoft.com/office/officeart/2008/layout/LinedList"/>
    <dgm:cxn modelId="{BF605F99-E80F-6042-A8E7-27DB896161F8}" type="presParOf" srcId="{32EACC30-6188-5741-9598-D7D83B72BCFA}" destId="{D14E976A-197F-E94D-9E1C-6C4D4F4A52AB}" srcOrd="1" destOrd="0" presId="urn:microsoft.com/office/officeart/2008/layout/LinedList"/>
    <dgm:cxn modelId="{AB7E8D7D-133B-3848-9703-D53AEEC74E53}" type="presParOf" srcId="{DC39294C-8967-7C45-80E8-9FCAF88D4FC2}" destId="{0E7B88E7-A821-B247-B9F1-5220B8390986}" srcOrd="2" destOrd="0" presId="urn:microsoft.com/office/officeart/2008/layout/LinedList"/>
    <dgm:cxn modelId="{0FD5BA99-3296-E241-B5B5-62814384DD4C}" type="presParOf" srcId="{DC39294C-8967-7C45-80E8-9FCAF88D4FC2}" destId="{2590A601-9537-D84D-8041-CBCAB286A3A1}" srcOrd="3" destOrd="0" presId="urn:microsoft.com/office/officeart/2008/layout/LinedList"/>
    <dgm:cxn modelId="{89BCBF52-2A1C-0849-A5F1-8313390A3C8A}" type="presParOf" srcId="{2590A601-9537-D84D-8041-CBCAB286A3A1}" destId="{4662142B-604A-3747-882A-382C089B54AE}" srcOrd="0" destOrd="0" presId="urn:microsoft.com/office/officeart/2008/layout/LinedList"/>
    <dgm:cxn modelId="{8154A028-AF70-E342-8CF2-DB94794E8094}" type="presParOf" srcId="{2590A601-9537-D84D-8041-CBCAB286A3A1}" destId="{4C21A91E-F16B-3F46-8864-DF9BE8802E3B}" srcOrd="1" destOrd="0" presId="urn:microsoft.com/office/officeart/2008/layout/LinedList"/>
    <dgm:cxn modelId="{EE8C3D1C-2C99-404D-AD3C-48EAC65A773A}" type="presParOf" srcId="{DC39294C-8967-7C45-80E8-9FCAF88D4FC2}" destId="{D66396C0-2B89-BB40-95B5-4DEF52B0940B}" srcOrd="4" destOrd="0" presId="urn:microsoft.com/office/officeart/2008/layout/LinedList"/>
    <dgm:cxn modelId="{C0439B54-9A7A-2149-8988-ED0C5B342898}" type="presParOf" srcId="{DC39294C-8967-7C45-80E8-9FCAF88D4FC2}" destId="{637D253E-4327-1546-B72B-20A188DEDE49}" srcOrd="5" destOrd="0" presId="urn:microsoft.com/office/officeart/2008/layout/LinedList"/>
    <dgm:cxn modelId="{EF8FAFE1-E8D4-5E44-A270-FD9945FF722F}" type="presParOf" srcId="{637D253E-4327-1546-B72B-20A188DEDE49}" destId="{824CC1D1-DBB7-9248-93A6-93C100A72172}" srcOrd="0" destOrd="0" presId="urn:microsoft.com/office/officeart/2008/layout/LinedList"/>
    <dgm:cxn modelId="{0B6BC51B-63F6-3C40-8D11-C801F303D755}" type="presParOf" srcId="{637D253E-4327-1546-B72B-20A188DEDE49}" destId="{CC3C2BD1-FE91-B84B-9110-24687DC941EE}" srcOrd="1" destOrd="0" presId="urn:microsoft.com/office/officeart/2008/layout/LinedList"/>
    <dgm:cxn modelId="{DB21737E-B919-F84B-95AF-D767D5216B25}" type="presParOf" srcId="{DC39294C-8967-7C45-80E8-9FCAF88D4FC2}" destId="{9EB387EF-F924-8D43-BADD-BAC108B46911}" srcOrd="6" destOrd="0" presId="urn:microsoft.com/office/officeart/2008/layout/LinedList"/>
    <dgm:cxn modelId="{7F197F42-6821-CF47-B694-A487444D2EA6}" type="presParOf" srcId="{DC39294C-8967-7C45-80E8-9FCAF88D4FC2}" destId="{25DB4D39-20E9-D74A-B77C-A46082B6B3E3}" srcOrd="7" destOrd="0" presId="urn:microsoft.com/office/officeart/2008/layout/LinedList"/>
    <dgm:cxn modelId="{860F5391-C5A6-CF4F-AE1D-DFEC6E3DB36F}" type="presParOf" srcId="{25DB4D39-20E9-D74A-B77C-A46082B6B3E3}" destId="{BC05877F-09FB-D74D-8EBC-4E6B431D0A0C}" srcOrd="0" destOrd="0" presId="urn:microsoft.com/office/officeart/2008/layout/LinedList"/>
    <dgm:cxn modelId="{AFC28438-7768-8E4C-95CD-9943A89E5775}" type="presParOf" srcId="{25DB4D39-20E9-D74A-B77C-A46082B6B3E3}" destId="{D14D317A-8103-474F-88F6-08056AAC21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85AC3-D6A7-E34A-BEB7-97FE81DF65F2}">
      <dsp:nvSpPr>
        <dsp:cNvPr id="0" name=""/>
        <dsp:cNvSpPr/>
      </dsp:nvSpPr>
      <dsp:spPr>
        <a:xfrm>
          <a:off x="0" y="0"/>
          <a:ext cx="399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F5FDD-C4A9-A54C-9CFD-623DFF3D289C}">
      <dsp:nvSpPr>
        <dsp:cNvPr id="0" name=""/>
        <dsp:cNvSpPr/>
      </dsp:nvSpPr>
      <dsp:spPr>
        <a:xfrm>
          <a:off x="0" y="0"/>
          <a:ext cx="3999873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u="sng" kern="1200" dirty="0"/>
            <a:t>Category I</a:t>
          </a:r>
          <a:br>
            <a:rPr lang="en-IN" sz="1900" kern="1200" dirty="0"/>
          </a:br>
          <a:r>
            <a:rPr lang="en-IN" sz="1900" kern="1200" dirty="0"/>
            <a:t>Rigid plastic packaging</a:t>
          </a:r>
          <a:endParaRPr lang="en-US" sz="1900" kern="1200" dirty="0"/>
        </a:p>
      </dsp:txBody>
      <dsp:txXfrm>
        <a:off x="0" y="0"/>
        <a:ext cx="3999873" cy="1177282"/>
      </dsp:txXfrm>
    </dsp:sp>
    <dsp:sp modelId="{0E7B88E7-A821-B247-B9F1-5220B8390986}">
      <dsp:nvSpPr>
        <dsp:cNvPr id="0" name=""/>
        <dsp:cNvSpPr/>
      </dsp:nvSpPr>
      <dsp:spPr>
        <a:xfrm>
          <a:off x="0" y="1177282"/>
          <a:ext cx="399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2142B-604A-3747-882A-382C089B54AE}">
      <dsp:nvSpPr>
        <dsp:cNvPr id="0" name=""/>
        <dsp:cNvSpPr/>
      </dsp:nvSpPr>
      <dsp:spPr>
        <a:xfrm>
          <a:off x="0" y="1177282"/>
          <a:ext cx="3999873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u="sng" kern="1200" dirty="0"/>
            <a:t>Category II</a:t>
          </a:r>
          <a:br>
            <a:rPr lang="en-IN" sz="1900" kern="1200" dirty="0"/>
          </a:br>
          <a:r>
            <a:rPr lang="en-IN" sz="1900" kern="1200" dirty="0"/>
            <a:t>Flexible plastic packaging of single layer or multilayer (more than one layer with different types of plastic)</a:t>
          </a:r>
          <a:endParaRPr lang="en-US" sz="1900" kern="1200" dirty="0"/>
        </a:p>
      </dsp:txBody>
      <dsp:txXfrm>
        <a:off x="0" y="1177282"/>
        <a:ext cx="3999873" cy="1177282"/>
      </dsp:txXfrm>
    </dsp:sp>
    <dsp:sp modelId="{D66396C0-2B89-BB40-95B5-4DEF52B0940B}">
      <dsp:nvSpPr>
        <dsp:cNvPr id="0" name=""/>
        <dsp:cNvSpPr/>
      </dsp:nvSpPr>
      <dsp:spPr>
        <a:xfrm>
          <a:off x="0" y="2354565"/>
          <a:ext cx="399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CC1D1-DBB7-9248-93A6-93C100A72172}">
      <dsp:nvSpPr>
        <dsp:cNvPr id="0" name=""/>
        <dsp:cNvSpPr/>
      </dsp:nvSpPr>
      <dsp:spPr>
        <a:xfrm>
          <a:off x="0" y="2354565"/>
          <a:ext cx="3999873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u="sng" kern="1200" dirty="0"/>
            <a:t>Category III</a:t>
          </a:r>
          <a:br>
            <a:rPr lang="en-IN" sz="1900" kern="1200" dirty="0"/>
          </a:br>
          <a:r>
            <a:rPr lang="en-IN" sz="1900" kern="1200" dirty="0" err="1"/>
            <a:t>Multilayered</a:t>
          </a:r>
          <a:r>
            <a:rPr lang="en-IN" sz="1900" kern="1200" dirty="0"/>
            <a:t> plastic packaging (at least one layer of plastic and at least one layer of material other than plastic) </a:t>
          </a:r>
          <a:endParaRPr lang="en-US" sz="1900" kern="1200" dirty="0"/>
        </a:p>
      </dsp:txBody>
      <dsp:txXfrm>
        <a:off x="0" y="2354565"/>
        <a:ext cx="3999873" cy="1177282"/>
      </dsp:txXfrm>
    </dsp:sp>
    <dsp:sp modelId="{9EB387EF-F924-8D43-BADD-BAC108B46911}">
      <dsp:nvSpPr>
        <dsp:cNvPr id="0" name=""/>
        <dsp:cNvSpPr/>
      </dsp:nvSpPr>
      <dsp:spPr>
        <a:xfrm>
          <a:off x="0" y="3531848"/>
          <a:ext cx="399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877F-09FB-D74D-8EBC-4E6B431D0A0C}">
      <dsp:nvSpPr>
        <dsp:cNvPr id="0" name=""/>
        <dsp:cNvSpPr/>
      </dsp:nvSpPr>
      <dsp:spPr>
        <a:xfrm>
          <a:off x="0" y="3531848"/>
          <a:ext cx="3999873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u="sng" kern="1200" dirty="0"/>
            <a:t>Category IV</a:t>
          </a:r>
          <a:br>
            <a:rPr lang="en-IN" sz="1900" kern="1200" dirty="0"/>
          </a:br>
          <a:r>
            <a:rPr lang="en-IN" sz="1900" kern="1200" dirty="0"/>
            <a:t>Plastic sheet or like used for packaging as well as carry bags made of compostable plastics </a:t>
          </a:r>
          <a:endParaRPr lang="en-US" sz="1900" kern="1200" dirty="0"/>
        </a:p>
      </dsp:txBody>
      <dsp:txXfrm>
        <a:off x="0" y="3531848"/>
        <a:ext cx="3999873" cy="117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B839F-381C-324B-A1A0-AA012D18C913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6A3B-8484-D54C-A62E-6240ECE9D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66A3B-8484-D54C-A62E-6240ECE9DF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66A3B-8484-D54C-A62E-6240ECE9DF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02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731" y="794480"/>
            <a:ext cx="11041039" cy="7509748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Extended Producer Responsibility in Plastic Packaging </a:t>
            </a:r>
            <a:endParaRPr lang="en-IN" sz="3200" b="1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POLLUTION CONTROL BOARD </a:t>
            </a:r>
          </a:p>
          <a:p>
            <a:pPr algn="ctr"/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 2022</a:t>
            </a: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8" name="Picture 2" descr="D:\Desktop\Divya Sinha\DS 2019-20\UPC II\Ecomark\gl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927" y="3757612"/>
            <a:ext cx="1462645" cy="1378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1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CATEGORYWISE PIBO’s EPR TARGET Vs PWP  PROCESSING CAPACITY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t="36518" r="9637" b="10303"/>
          <a:stretch/>
        </p:blipFill>
        <p:spPr>
          <a:xfrm>
            <a:off x="0" y="2290531"/>
            <a:ext cx="11029615" cy="45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47297"/>
      </p:ext>
    </p:extLst>
  </p:cSld>
  <p:clrMapOvr>
    <a:masterClrMapping/>
  </p:clrMapOvr>
  <p:transition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84" y="868240"/>
            <a:ext cx="10495128" cy="715962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 Modules of EPR Portal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269" y="22410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Module- 1 : Registration of PIBO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Module- 2 : Registration of PWP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Module- 3 :Issue &amp; Exchange of  EPR Certificate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Module- 4 :Filing of Annual return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Module- 5:Environmental Compensation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Module- 6 :Third Part y Audit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Module- 7:Training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 &amp; 2 operational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 A  &amp; 3 are being launched today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2" descr="D:\Desktop\Divya Sinha\DS 2019-20\UPC II\Ecomark\gl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208" y="327547"/>
            <a:ext cx="904747" cy="898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828630"/>
      </p:ext>
    </p:extLst>
  </p:cSld>
  <p:clrMapOvr>
    <a:masterClrMapping/>
  </p:clrMapOvr>
  <p:transition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 Sinha\Pictures\Screenshots\Screenshot (348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29506" r="31651" b="24343"/>
          <a:stretch/>
        </p:blipFill>
        <p:spPr bwMode="auto">
          <a:xfrm>
            <a:off x="1297858" y="1917290"/>
            <a:ext cx="8792292" cy="3790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21294" y="1126867"/>
            <a:ext cx="486844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Information Flow for Module 1 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0671"/>
      </p:ext>
    </p:extLst>
  </p:cSld>
  <p:clrMapOvr>
    <a:masterClrMapping/>
  </p:clrMapOvr>
  <p:transition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143000"/>
            <a:ext cx="9435690" cy="480131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PIBOs at the time of filing application shall provide the details related to plastic packaging sales, consumption as well as procurement,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EPR target for the current operational year is calculated on the basis of information for the last two years submitted with the Application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subsequent years, PIBOs shall be required to provide real-time information of sales &amp; procurement, on the basis of which EPR target shall be auto-generated as per EPR Guidelines,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3729" y="681335"/>
            <a:ext cx="252197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 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1066800"/>
            <a:ext cx="1097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Capture of Procurement /Sales of Plastic Packaging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validation of Transactions between PIBOs/PWPs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(Invoice No. generation / Auto-population of Sales/ Procurement detail) </a:t>
            </a:r>
          </a:p>
          <a:p>
            <a:pPr lvl="0" algn="just"/>
            <a:endParaRPr lang="en-IN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fixing of Annual EPR Target as per EPR Guidelines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(Auto-generation of next year EPR target)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error free filing of Application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 Cross validation of input data/ Integration of APIs/ Late fee mechanism)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Provison</a:t>
            </a: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built in to carry forward reuse / </a:t>
            </a:r>
            <a:r>
              <a:rPr lang="en-I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Urep</a:t>
            </a: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348" y="648929"/>
            <a:ext cx="421803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I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 </a:t>
            </a:r>
            <a:endParaRPr lang="en-I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399" y="838200"/>
            <a:ext cx="91226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1(Pre-registration)  :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covers operations prior to registration and includes Sign up &amp; submission of Application for Registration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2( Post Registration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It covers operations  to be carried out post Registration including providing real time information of procurement &amp; sales. Validation of transactions between PIBOs/PWP, assessment of  the quantity of recycled plastic used as well as that of  reuse of Cat I plastic packaging, is done on the basis of the real time data. 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74859"/>
              </p:ext>
            </p:extLst>
          </p:nvPr>
        </p:nvGraphicFramePr>
        <p:xfrm>
          <a:off x="884904" y="555329"/>
          <a:ext cx="10634529" cy="5967222"/>
        </p:xfrm>
        <a:graphic>
          <a:graphicData uri="http://schemas.openxmlformats.org/drawingml/2006/table">
            <a:tbl>
              <a:tblPr/>
              <a:tblGrid>
                <a:gridCol w="1063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80360" algn="l"/>
                        </a:tabLs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Stage I : Preregistration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 startAt="9"/>
                        <a:tabLst>
                          <a:tab pos="2880360" algn="l"/>
                        </a:tabLs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Type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Brand-Owner/Producer/Importer/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PlasticWasteProcessor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indent="376238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l"/>
                        </a:tabLs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(ii)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CompanyDetails:Followinginformationtobeprovided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19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01345" algn="l"/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Legal/ Trade Name ( As per GST)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01345" algn="l"/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Type of Business( Private/Public/ Proprietorship/ Co-operative etc.)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01345" algn="l"/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Type of Company ( Micro/ Small / Medium / large)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01345" algn="l"/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Registered Address of the entity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01345" algn="l"/>
                          <a:tab pos="2880360" algn="l"/>
                        </a:tabLs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Company PAN/ CIN  ( </a:t>
                      </a:r>
                      <a:r>
                        <a:rPr lang="en-US" sz="24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 MT"/>
                          <a:cs typeface="Arial" panose="020B0604020202020204" pitchFamily="34" charset="0"/>
                        </a:rPr>
                        <a:t>Mandatory for companies registered under the Company Act and validated on the Portal) ( PAN /GST API also being integrated)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037" r="11269" b="13361"/>
          <a:stretch/>
        </p:blipFill>
        <p:spPr bwMode="auto">
          <a:xfrm>
            <a:off x="486696" y="870155"/>
            <a:ext cx="11312013" cy="582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3040" y="643334"/>
            <a:ext cx="5525713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Signup for Registration of PIBOs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87" y="383459"/>
            <a:ext cx="999940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 A: General Information 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States/UTs where the PIBO is operational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Confirmation, if the PIBO , has a production facility 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Year of Commencement of Operations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Details of products produced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Representative Picture of Plastic Packaging /Plastic Packaging for Commodities covering different Categories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Category-wise Plastic packaging consumed in the last two years ( Section 5c)</a:t>
            </a:r>
            <a:endParaRPr lang="en-IN" sz="2000" b="1" u="sng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Confirmation that the PIBO is not using / producing /selling banned SUP items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75187" y="5519172"/>
            <a:ext cx="10854813" cy="13388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&amp; Balances: If year of commencement of operation is previous to the current year, the portal shall not accept applications zero plastic waste consumption( Section 5c)  and waste generation ( Section 7) 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091" y="103239"/>
            <a:ext cx="6415548" cy="5078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heavy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up of the 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40462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148" y="399926"/>
            <a:ext cx="97044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0465" indent="-228600" algn="just">
              <a:lnSpc>
                <a:spcPct val="150000"/>
              </a:lnSpc>
              <a:spcAft>
                <a:spcPts val="0"/>
              </a:spcAft>
              <a:tabLst>
                <a:tab pos="9525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 MT"/>
                <a:cs typeface="Arial MT"/>
              </a:rPr>
              <a:t> </a:t>
            </a:r>
            <a:endParaRPr lang="en-IN" sz="1100" dirty="0">
              <a:latin typeface="Arial MT"/>
              <a:ea typeface="Arial MT"/>
              <a:cs typeface="Arial M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52500" algn="l"/>
              </a:tabLs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 B( Pertaining to Liquid Effluent &amp; Gaseous Emissions) 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952500" algn="l"/>
              </a:tabLst>
            </a:pP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Consent API integrated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 The user will have to key in the Consent Application No. which will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autofetch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the date of validity of the Consents (Air/ Water Act) 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952500" algn="l"/>
              </a:tabLs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The user shall be able to proceed further with filing of application only if the Consents under Air &amp; Water Act are valid on the date of filing of application.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639EB84-E2A3-4C74-A4D5-6143C980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393094" cy="636542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EPR GUIDELINES</a:t>
            </a:r>
            <a:b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Notified by </a:t>
            </a:r>
            <a:r>
              <a:rPr lang="en-IN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MoEF&amp;CC</a:t>
            </a: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February 2022 </a:t>
            </a:r>
            <a:b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( 4</a:t>
            </a:r>
            <a:r>
              <a:rPr lang="en-IN" b="1" baseline="300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 to PWM </a:t>
            </a:r>
            <a:r>
              <a:rPr lang="en-IN" b="1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2016</a:t>
            </a: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D495C-4006-4F0F-9C91-53A1D693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3" y="2398045"/>
            <a:ext cx="11029615" cy="3979200"/>
          </a:xfrm>
        </p:spPr>
        <p:txBody>
          <a:bodyPr>
            <a:normAutofit lnSpcReduction="10000"/>
          </a:bodyPr>
          <a:lstStyle/>
          <a:p>
            <a:pPr lvl="1" algn="just"/>
            <a:endParaRPr lang="en-US" sz="2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 on Processing of Plastic Waste</a:t>
            </a:r>
          </a:p>
          <a:p>
            <a:pPr lvl="1"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targets for Producers/Importers /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Brandowners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(PIBOs) based on plastic waste introduced in market</a:t>
            </a:r>
          </a:p>
          <a:p>
            <a:pPr lvl="1"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for Reuse, Recycle, Use of Recycle content and End of life disposal</a:t>
            </a:r>
          </a:p>
          <a:p>
            <a:pPr lvl="1"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stakeholders : CPCB, SPCBs/PCCs, PIBOs, Plastic Waste Processors (PWPs)  </a:t>
            </a:r>
          </a:p>
          <a:p>
            <a:pPr lvl="1"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PWPs to issue certificates to PIBOs/ Local bodies for fulfilling EPR obligations</a:t>
            </a:r>
          </a:p>
          <a:p>
            <a:pPr marL="630000" lvl="2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2" y="855406"/>
            <a:ext cx="112825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 C: Related to Wastes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b="1" kern="0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Statewise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kern="0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categorywisePreconsumer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&amp; Post consumer plastic packaging waste, </a:t>
            </a:r>
            <a:r>
              <a:rPr lang="en-US" sz="2000" b="1" u="sng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recycled plastic content is to be provided 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the last two years in Section 7 of the application</a:t>
            </a:r>
            <a:endParaRPr lang="en-IN" sz="2000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user can click on “Save” after keying in data for each row to avoid losing data</a:t>
            </a:r>
            <a:endParaRPr lang="en-IN" sz="2000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Pop-up Message shall be flashed if there is a discrepancy in the data</a:t>
            </a:r>
            <a:endParaRPr lang="en-IN" sz="2000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000" b="1" u="sng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Checks &amp; Balances: Category and year wise quantity of Total Pre and Post consumer plastic waste provided in section 7a should be less than or equal to the details provided in section 5c</a:t>
            </a:r>
            <a:r>
              <a:rPr lang="en-US" sz="2000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b="1" u="sng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6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8" b="5140"/>
          <a:stretch/>
        </p:blipFill>
        <p:spPr>
          <a:xfrm>
            <a:off x="-191729" y="353962"/>
            <a:ext cx="12383729" cy="6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EPR screenshot\BO Screenshot\apl 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552"/>
            <a:ext cx="10058400" cy="44668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47693" y="995120"/>
            <a:ext cx="879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Part B: Pertaining to Liquid Effluent &amp; Gaseous Emissions </a:t>
            </a:r>
          </a:p>
        </p:txBody>
      </p:sp>
    </p:spTree>
    <p:extLst>
      <p:ext uri="{BB962C8B-B14F-4D97-AF65-F5344CB8AC3E}">
        <p14:creationId xmlns:p14="http://schemas.microsoft.com/office/powerpoint/2010/main" val="33216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6" descr="Description: E:\EPR screenshot\BO Screenshot\appl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03" y="1358933"/>
            <a:ext cx="9238593" cy="46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686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394" y="805934"/>
            <a:ext cx="788105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 C: Pertaining to Wastes ( Section 7) </a:t>
            </a:r>
          </a:p>
        </p:txBody>
      </p:sp>
    </p:spTree>
    <p:extLst>
      <p:ext uri="{BB962C8B-B14F-4D97-AF65-F5344CB8AC3E}">
        <p14:creationId xmlns:p14="http://schemas.microsoft.com/office/powerpoint/2010/main" val="6682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426" y="612845"/>
            <a:ext cx="10264877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065" algn="ctr">
              <a:lnSpc>
                <a:spcPct val="150000"/>
              </a:lnSpc>
              <a:spcAft>
                <a:spcPts val="0"/>
              </a:spcAft>
            </a:pPr>
            <a:r>
              <a:rPr lang="en-US" b="1" u="sng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Part C- Section 8: Filling of Procurement  &amp; </a:t>
            </a:r>
            <a:r>
              <a:rPr lang="en-US" b="1" u="sng" kern="0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SalesDetails</a:t>
            </a:r>
            <a:r>
              <a:rPr lang="en-US" b="1" u="sng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6065" algn="just">
              <a:lnSpc>
                <a:spcPct val="150000"/>
              </a:lnSpc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various details which have to be provided include: </a:t>
            </a:r>
            <a:endParaRPr lang="en-IN" b="1" u="sng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 of entity, Address, Mobile No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of procurement ; Plastic material Type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Category of plastic (for CAT-I container size( &gt;09L and &lt;4.9L, &gt;4.9L &amp;&lt;0.9L)to be selected) 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GST details of seller; Total quantity to be procured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Percentage of recycled plastic; 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Invoice No.</a:t>
            </a:r>
            <a:endParaRPr lang="en-I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b="1" dirty="0">
                <a:solidFill>
                  <a:srgbClr val="00000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Plastic packaging can be procured from Registered as well as unregistered entities</a:t>
            </a:r>
            <a:endParaRPr lang="en-IN" b="1" dirty="0"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case of procurement from Registered entity “Invoice Number” generated from EPR Portal is to be keyed in and details shall be auto populated. </a:t>
            </a:r>
            <a:endParaRPr lang="en-IN" b="1" u="sng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case of procurement from Unregistered entity details as required is to be keyed in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u="sng" kern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GST invoice is to be uploaded wherever applicable as per GST Act 2017 ( as amended)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Checks &amp; Balance : Section 8 data should match with Sec 7</a:t>
            </a:r>
            <a:endParaRPr lang="en-IN" b="1" u="sng" kern="0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534" y="527070"/>
            <a:ext cx="884087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Sales details and invoice generation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3898" y="988735"/>
            <a:ext cx="10500850" cy="5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7" descr="Description: E:\EPR screenshot\BO Screenshot\appl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1220609"/>
            <a:ext cx="10541875" cy="52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9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0427" y="758944"/>
            <a:ext cx="8576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b="1" u="sng" dirty="0"/>
              <a:t>Part C ( Section 8) – Plastic Packaging Procurement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826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2" y="1655956"/>
            <a:ext cx="10904994" cy="224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69275" y="1184417"/>
            <a:ext cx="10255469" cy="5111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8365" y="664241"/>
            <a:ext cx="636533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Details (Unregistered entity</a:t>
            </a:r>
            <a:r>
              <a:rPr lang="en-US" b="1" dirty="0"/>
              <a:t>)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499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 b="5354"/>
          <a:stretch/>
        </p:blipFill>
        <p:spPr>
          <a:xfrm>
            <a:off x="0" y="206477"/>
            <a:ext cx="12192000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639EB84-E2A3-4C74-A4D5-6143C980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plastics covered under EPR for plastics</a:t>
            </a:r>
            <a:endParaRPr lang="en-IN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E4F3227A-C431-4873-90CA-8F66C73CF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345111"/>
              </p:ext>
            </p:extLst>
          </p:nvPr>
        </p:nvGraphicFramePr>
        <p:xfrm>
          <a:off x="4598437" y="1037967"/>
          <a:ext cx="3999873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2021 Market Share] Global Rigid Plastic Packaging Market Research Report  2021">
            <a:extLst>
              <a:ext uri="{FF2B5EF4-FFF2-40B4-BE49-F238E27FC236}">
                <a16:creationId xmlns:a16="http://schemas.microsoft.com/office/drawing/2014/main" id="{B2EDB597-1D43-4973-8102-BCA317C2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62" y="1035337"/>
            <a:ext cx="1898256" cy="10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Flexible Plastic Packaging Market Share, Size Report 2027">
            <a:extLst>
              <a:ext uri="{FF2B5EF4-FFF2-40B4-BE49-F238E27FC236}">
                <a16:creationId xmlns:a16="http://schemas.microsoft.com/office/drawing/2014/main" id="{BA85EF63-77D9-4FF2-BB02-360AE59B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63" y="2288703"/>
            <a:ext cx="1898256" cy="10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multilayered plastic structures are indispensable | Packaging South Asia">
            <a:extLst>
              <a:ext uri="{FF2B5EF4-FFF2-40B4-BE49-F238E27FC236}">
                <a16:creationId xmlns:a16="http://schemas.microsoft.com/office/drawing/2014/main" id="{E3F2DE64-A4A1-41CE-927B-EE795864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61" y="3459112"/>
            <a:ext cx="1898257" cy="10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en Printed Biodegradable Plastic Bag, For Garbage Packaging,  Size/Dimension: 4x2 Feet, Rs 1 /piece | ID: 8078329433">
            <a:extLst>
              <a:ext uri="{FF2B5EF4-FFF2-40B4-BE49-F238E27FC236}">
                <a16:creationId xmlns:a16="http://schemas.microsoft.com/office/drawing/2014/main" id="{BFE7410B-AA8A-498B-BF3B-F7403A97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61" y="4664739"/>
            <a:ext cx="1913006" cy="10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6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89" y="800340"/>
            <a:ext cx="10742421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PartD:EPR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endParaRPr lang="en-US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wise EPR Target Auto-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generatedon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Portal based on information provided in the Application</a:t>
            </a:r>
          </a:p>
        </p:txBody>
      </p:sp>
      <p:pic>
        <p:nvPicPr>
          <p:cNvPr id="3" name="Picture 2" descr="E:\EPR screenshot\BO Screenshot\appl 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1" y="2209844"/>
            <a:ext cx="10232916" cy="436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1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68" y="886287"/>
            <a:ext cx="9716305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 shall fill in the Checklist  prior to filing the application to ensure filing of error free application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90296" y="2268342"/>
            <a:ext cx="8384627" cy="38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661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Payment of Application Fees  </a:t>
            </a:r>
            <a:endParaRPr kumimoji="0" lang="en-US" sz="12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" y="2175642"/>
            <a:ext cx="10386951" cy="33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362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</a:b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2349" y="1426044"/>
            <a:ext cx="442730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Payment of Application Fees 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838" y="932058"/>
            <a:ext cx="336662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fees Mechanism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3677" y="1533272"/>
            <a:ext cx="10897701" cy="48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594" y="1415845"/>
            <a:ext cx="9704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0465" indent="-22860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 MT"/>
              </a:rPr>
              <a:t>STAGE II: POST REGISTRATION OPERATIONS OF PIBOs 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Arial MT"/>
              <a:ea typeface="Arial MT"/>
              <a:cs typeface="Arial M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 MT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 MT"/>
              </a:rPr>
              <a:t>Real time procurement / sales transactions are to be recorded on the portal by Registered Entities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MT"/>
              <a:cs typeface="Arial MT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 MT"/>
              </a:rPr>
              <a:t>Entries have to be made for the current financial year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MT"/>
                <a:cs typeface="Arial MT"/>
              </a:rPr>
              <a:t>.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Arial MT"/>
              <a:ea typeface="Arial MT"/>
              <a:cs typeface="Arial M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24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619432"/>
            <a:ext cx="9991826" cy="573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534" y="527070"/>
            <a:ext cx="884087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Sales details and invoice generation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3898" y="988735"/>
            <a:ext cx="10500850" cy="59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39" y="713622"/>
            <a:ext cx="112530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case of material transaction between registered PIBOs &amp; PWPs, details of procurement shall be auto populated in buyer section once invoice is generated by seller. 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case of material transaction between unregistered PIBOs, following details need to be keyed in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Name of entity, Address, contact no.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Plastic material Type, Category of Plastic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Category of plastic 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GST details of seller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Total quantity to be sold 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Percentage of recycled plastic content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6325"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Invoice No. </a:t>
            </a:r>
            <a:endParaRPr lang="en-IN" b="1" u="sng" kern="0" dirty="0">
              <a:solidFill>
                <a:schemeClr val="accent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Document required :PDF copy of invoice issued to the seller to be uploaded . </a:t>
            </a:r>
            <a:endParaRPr lang="en-IN" b="1" u="sng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225" y="737420"/>
            <a:ext cx="65187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Procurement details Unregistered Entities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259" y="1472378"/>
            <a:ext cx="9763093" cy="44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4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1AF91-046B-904A-BC64-598E7CFE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Obligations under epr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2F71-244B-234E-BE40-27CB7970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509" y="1413164"/>
            <a:ext cx="7485622" cy="52908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N" sz="2000" b="1" dirty="0"/>
              <a:t>Mandated targets specified for : </a:t>
            </a:r>
          </a:p>
          <a:p>
            <a:pPr marL="974725" indent="-344488">
              <a:lnSpc>
                <a:spcPct val="90000"/>
              </a:lnSpc>
              <a:buFont typeface="Wingdings" pitchFamily="2" charset="2"/>
              <a:buChar char="q"/>
            </a:pPr>
            <a:r>
              <a:rPr lang="en-IN" sz="2000" b="1" dirty="0"/>
              <a:t>Reuse of rigid packaging ( Brand-owners) ( 2025 onwards)</a:t>
            </a:r>
          </a:p>
          <a:p>
            <a:pPr marL="974725" indent="-344488">
              <a:lnSpc>
                <a:spcPct val="90000"/>
              </a:lnSpc>
              <a:buFont typeface="Wingdings" pitchFamily="2" charset="2"/>
              <a:buChar char="q"/>
            </a:pPr>
            <a:r>
              <a:rPr lang="en-IN" sz="2000" b="1" dirty="0"/>
              <a:t>Use of recycled plastic ( 2025 onwards)</a:t>
            </a:r>
          </a:p>
          <a:p>
            <a:pPr marL="974725" indent="-344488">
              <a:lnSpc>
                <a:spcPct val="90000"/>
              </a:lnSpc>
              <a:buFont typeface="Wingdings" pitchFamily="2" charset="2"/>
              <a:buChar char="q"/>
            </a:pPr>
            <a:r>
              <a:rPr lang="en-IN" sz="2000" b="1" dirty="0"/>
              <a:t>Fulfilling EPR obligations through recycling ( 2024 onwards) </a:t>
            </a:r>
          </a:p>
          <a:p>
            <a:pPr marL="974725" indent="-344488">
              <a:lnSpc>
                <a:spcPct val="90000"/>
              </a:lnSpc>
              <a:buFont typeface="Wingdings" pitchFamily="2" charset="2"/>
              <a:buChar char="q"/>
            </a:pPr>
            <a:r>
              <a:rPr lang="en-IN" sz="2000" b="1" dirty="0"/>
              <a:t>Compostable plastics (2024 onwards)</a:t>
            </a:r>
          </a:p>
          <a:p>
            <a:pPr marL="306000" lvl="1">
              <a:lnSpc>
                <a:spcPct val="90000"/>
              </a:lnSpc>
            </a:pPr>
            <a:r>
              <a:rPr lang="en-IN" sz="2000" b="1" dirty="0"/>
              <a:t>Remaining EPR target to be fulfilled through End of Life Processing  </a:t>
            </a:r>
            <a:r>
              <a:rPr lang="en-IN" sz="2000" dirty="0"/>
              <a:t>(Cement Kilns, Co-processing - Cement Kilns, Waste to energy and Waste to Oil.)</a:t>
            </a:r>
          </a:p>
          <a:p>
            <a:pPr marL="306000" lvl="1">
              <a:lnSpc>
                <a:spcPct val="90000"/>
              </a:lnSpc>
            </a:pPr>
            <a:r>
              <a:rPr lang="en-IN" sz="2000" dirty="0"/>
              <a:t>70% EPR target : 2022-23; 100% EPR Target 2023 onwards</a:t>
            </a:r>
          </a:p>
          <a:p>
            <a:pPr marL="576000" lvl="2">
              <a:lnSpc>
                <a:spcPct val="90000"/>
              </a:lnSpc>
            </a:pPr>
            <a:endParaRPr lang="en-IN" sz="2000" dirty="0"/>
          </a:p>
          <a:p>
            <a:pPr marL="306000" lvl="1">
              <a:lnSpc>
                <a:spcPct val="90000"/>
              </a:lnSpc>
            </a:pPr>
            <a:endParaRPr lang="en-IN" sz="2000" dirty="0"/>
          </a:p>
          <a:p>
            <a:pPr lvl="1">
              <a:lnSpc>
                <a:spcPct val="90000"/>
              </a:lnSpc>
            </a:pPr>
            <a:endParaRPr lang="en-IN" sz="2000" dirty="0"/>
          </a:p>
          <a:p>
            <a:pPr>
              <a:lnSpc>
                <a:spcPct val="90000"/>
              </a:lnSpc>
            </a:pPr>
            <a:endParaRPr lang="en-IN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09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F0CC-0697-4A35-89ED-54F10B1A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0834953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EPR Targets for </a:t>
            </a:r>
            <a:r>
              <a:rPr lang="en-US" dirty="0" err="1">
                <a:solidFill>
                  <a:srgbClr val="FFFEFF"/>
                </a:solidFill>
              </a:rPr>
              <a:t>pibos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EC5AEA-1879-4B4C-A403-B1794E7C9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452745"/>
              </p:ext>
            </p:extLst>
          </p:nvPr>
        </p:nvGraphicFramePr>
        <p:xfrm>
          <a:off x="315686" y="2457218"/>
          <a:ext cx="11571512" cy="3464022"/>
        </p:xfrm>
        <a:graphic>
          <a:graphicData uri="http://schemas.openxmlformats.org/drawingml/2006/table">
            <a:tbl>
              <a:tblPr firstRow="1" firstCol="1" bandRow="1"/>
              <a:tblGrid>
                <a:gridCol w="1175657">
                  <a:extLst>
                    <a:ext uri="{9D8B030D-6E8A-4147-A177-3AD203B41FA5}">
                      <a16:colId xmlns:a16="http://schemas.microsoft.com/office/drawing/2014/main" val="2556750303"/>
                    </a:ext>
                  </a:extLst>
                </a:gridCol>
                <a:gridCol w="1815323">
                  <a:extLst>
                    <a:ext uri="{9D8B030D-6E8A-4147-A177-3AD203B41FA5}">
                      <a16:colId xmlns:a16="http://schemas.microsoft.com/office/drawing/2014/main" val="3350554771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1158673458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2189011118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2536549389"/>
                    </a:ext>
                  </a:extLst>
                </a:gridCol>
                <a:gridCol w="815722">
                  <a:extLst>
                    <a:ext uri="{9D8B030D-6E8A-4147-A177-3AD203B41FA5}">
                      <a16:colId xmlns:a16="http://schemas.microsoft.com/office/drawing/2014/main" val="3844706611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3122221260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3566713982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630216032"/>
                    </a:ext>
                  </a:extLst>
                </a:gridCol>
                <a:gridCol w="815722">
                  <a:extLst>
                    <a:ext uri="{9D8B030D-6E8A-4147-A177-3AD203B41FA5}">
                      <a16:colId xmlns:a16="http://schemas.microsoft.com/office/drawing/2014/main" val="165232032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1659448767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4030498785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2291920274"/>
                    </a:ext>
                  </a:extLst>
                </a:gridCol>
                <a:gridCol w="815722">
                  <a:extLst>
                    <a:ext uri="{9D8B030D-6E8A-4147-A177-3AD203B41FA5}">
                      <a16:colId xmlns:a16="http://schemas.microsoft.com/office/drawing/2014/main" val="2579244715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2364033488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1614481642"/>
                    </a:ext>
                  </a:extLst>
                </a:gridCol>
                <a:gridCol w="443137">
                  <a:extLst>
                    <a:ext uri="{9D8B030D-6E8A-4147-A177-3AD203B41FA5}">
                      <a16:colId xmlns:a16="http://schemas.microsoft.com/office/drawing/2014/main" val="3804679325"/>
                    </a:ext>
                  </a:extLst>
                </a:gridCol>
                <a:gridCol w="815722">
                  <a:extLst>
                    <a:ext uri="{9D8B030D-6E8A-4147-A177-3AD203B41FA5}">
                      <a16:colId xmlns:a16="http://schemas.microsoft.com/office/drawing/2014/main" val="1144766711"/>
                    </a:ext>
                  </a:extLst>
                </a:gridCol>
              </a:tblGrid>
              <a:tr h="340035">
                <a:tc rowSpan="2"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packaging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1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4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45571"/>
                  </a:ext>
                </a:extLst>
              </a:tr>
              <a:tr h="3400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Targets as % of Annual EPR obligation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9548"/>
                  </a:ext>
                </a:extLst>
              </a:tr>
              <a:tr h="43025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Year/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 onwards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 onwards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 onwards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 onwards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22814"/>
                  </a:ext>
                </a:extLst>
              </a:tr>
              <a:tr h="242558">
                <a:tc rowSpan="2"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PIBOs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033097"/>
                  </a:ext>
                </a:extLst>
              </a:tr>
              <a:tr h="242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Recycled plastic content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14487"/>
                  </a:ext>
                </a:extLst>
              </a:tr>
              <a:tr h="617956">
                <a:tc rowSpan="2"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 owner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Reuse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(Packaging less than 4.9 kg or liter)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41935"/>
                  </a:ext>
                </a:extLst>
              </a:tr>
              <a:tr h="430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Reuse (Packaging greater than 4.9 kg or liter)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08" marR="81608" marT="11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811" marR="108811" marT="54405" marB="54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0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8" y="985838"/>
            <a:ext cx="110013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Guidelines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Plastic Waste Processor (PWP) ( Recycler, Co-processor, Waste to Energy ) to issue EPR Certificates to Registered Producers, Importers, </a:t>
            </a:r>
            <a:r>
              <a:rPr lang="en-IN" sz="24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Brandowners</a:t>
            </a: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PIBOs)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PIBOs to submit EPR Certificates as proof of fulfilment of EPR Obligation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for exchange of EPR certificates between  PIBOs / PWP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at developing Business Model for collection/segregation / transportation / Processing of Plastic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98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77" y="1769806"/>
            <a:ext cx="2197510" cy="85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15497" y="1769806"/>
            <a:ext cx="2625213" cy="3693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alpha val="7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Plastic Waste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7268" y="3040766"/>
            <a:ext cx="2127456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Plastic Waste processors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8297" y="4439265"/>
            <a:ext cx="3738715" cy="3693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Producers, Importers, </a:t>
            </a:r>
            <a:r>
              <a:rPr lang="en-IN" dirty="0" err="1"/>
              <a:t>Brandowners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4032" y="2139138"/>
            <a:ext cx="0" cy="2300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89437" y="2139138"/>
            <a:ext cx="3215149" cy="117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56454" y="3665286"/>
            <a:ext cx="1710813" cy="958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275" y="4070555"/>
            <a:ext cx="308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Certificates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1542" y="2010977"/>
            <a:ext cx="503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 : Segregation &amp; Channelization thru</a:t>
            </a:r>
          </a:p>
          <a:p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Bodies/ WMAs/ Others channels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4426" y="973394"/>
            <a:ext cx="579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WORKING MODEL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9011" y="5474561"/>
            <a:ext cx="7376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EPR Portal launched by CPCB on April 05, 2022</a:t>
            </a:r>
          </a:p>
        </p:txBody>
      </p:sp>
    </p:spTree>
    <p:extLst>
      <p:ext uri="{BB962C8B-B14F-4D97-AF65-F5344CB8AC3E}">
        <p14:creationId xmlns:p14="http://schemas.microsoft.com/office/powerpoint/2010/main" val="16361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PIBOs REGISTRATION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895756"/>
            <a:ext cx="11029615" cy="4608284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30068"/>
              </p:ext>
            </p:extLst>
          </p:nvPr>
        </p:nvGraphicFramePr>
        <p:xfrm>
          <a:off x="947472" y="1895756"/>
          <a:ext cx="4955458" cy="1754505"/>
        </p:xfrm>
        <a:graphic>
          <a:graphicData uri="http://schemas.openxmlformats.org/drawingml/2006/table">
            <a:tbl>
              <a:tblPr/>
              <a:tblGrid>
                <a:gridCol w="1047136">
                  <a:extLst>
                    <a:ext uri="{9D8B030D-6E8A-4147-A177-3AD203B41FA5}">
                      <a16:colId xmlns:a16="http://schemas.microsoft.com/office/drawing/2014/main" val="3761155943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396536666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335907586"/>
                    </a:ext>
                  </a:extLst>
                </a:gridCol>
                <a:gridCol w="1089629">
                  <a:extLst>
                    <a:ext uri="{9D8B030D-6E8A-4147-A177-3AD203B41FA5}">
                      <a16:colId xmlns:a16="http://schemas.microsoft.com/office/drawing/2014/main" val="2965156094"/>
                    </a:ext>
                  </a:extLst>
                </a:gridCol>
                <a:gridCol w="875130">
                  <a:extLst>
                    <a:ext uri="{9D8B030D-6E8A-4147-A177-3AD203B41FA5}">
                      <a16:colId xmlns:a16="http://schemas.microsoft.com/office/drawing/2014/main" val="3243169603"/>
                    </a:ext>
                  </a:extLst>
                </a:gridCol>
                <a:gridCol w="468724">
                  <a:extLst>
                    <a:ext uri="{9D8B030D-6E8A-4147-A177-3AD203B41FA5}">
                      <a16:colId xmlns:a16="http://schemas.microsoft.com/office/drawing/2014/main" val="8544680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CPCB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SPCB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( 23.8.22) 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Change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08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Received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1656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2858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4514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2622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72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776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Registered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1544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1906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3450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1816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90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408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In Progress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47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611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658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354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86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497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Not Approved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65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341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406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452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-10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87611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561839"/>
              </p:ext>
            </p:extLst>
          </p:nvPr>
        </p:nvGraphicFramePr>
        <p:xfrm>
          <a:off x="8188119" y="1715956"/>
          <a:ext cx="3219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73561"/>
              </p:ext>
            </p:extLst>
          </p:nvPr>
        </p:nvGraphicFramePr>
        <p:xfrm>
          <a:off x="395217" y="3650261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45739"/>
              </p:ext>
            </p:extLst>
          </p:nvPr>
        </p:nvGraphicFramePr>
        <p:xfrm>
          <a:off x="4623424" y="3650261"/>
          <a:ext cx="27622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346808"/>
              </p:ext>
            </p:extLst>
          </p:nvPr>
        </p:nvGraphicFramePr>
        <p:xfrm>
          <a:off x="7410725" y="1895756"/>
          <a:ext cx="420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285268"/>
              </p:ext>
            </p:extLst>
          </p:nvPr>
        </p:nvGraphicFramePr>
        <p:xfrm>
          <a:off x="406862" y="3816129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480600"/>
              </p:ext>
            </p:extLst>
          </p:nvPr>
        </p:nvGraphicFramePr>
        <p:xfrm>
          <a:off x="4714873" y="3816129"/>
          <a:ext cx="27622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98783941"/>
      </p:ext>
    </p:extLst>
  </p:cSld>
  <p:clrMapOvr>
    <a:masterClrMapping/>
  </p:clrMapOvr>
  <p:transition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REGISTRATION STATUS: PLASTIC WASTE PROCESSORS</a:t>
            </a:r>
            <a:br>
              <a:rPr lang="en-IN" dirty="0"/>
            </a:br>
            <a:r>
              <a:rPr lang="en-IN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57698"/>
              </p:ext>
            </p:extLst>
          </p:nvPr>
        </p:nvGraphicFramePr>
        <p:xfrm>
          <a:off x="294969" y="2639961"/>
          <a:ext cx="4277031" cy="1114425"/>
        </p:xfrm>
        <a:graphic>
          <a:graphicData uri="http://schemas.openxmlformats.org/drawingml/2006/table">
            <a:tbl>
              <a:tblPr/>
              <a:tblGrid>
                <a:gridCol w="1344210">
                  <a:extLst>
                    <a:ext uri="{9D8B030D-6E8A-4147-A177-3AD203B41FA5}">
                      <a16:colId xmlns:a16="http://schemas.microsoft.com/office/drawing/2014/main" val="4272436899"/>
                    </a:ext>
                  </a:extLst>
                </a:gridCol>
                <a:gridCol w="977607">
                  <a:extLst>
                    <a:ext uri="{9D8B030D-6E8A-4147-A177-3AD203B41FA5}">
                      <a16:colId xmlns:a16="http://schemas.microsoft.com/office/drawing/2014/main" val="4272442182"/>
                    </a:ext>
                  </a:extLst>
                </a:gridCol>
                <a:gridCol w="977607">
                  <a:extLst>
                    <a:ext uri="{9D8B030D-6E8A-4147-A177-3AD203B41FA5}">
                      <a16:colId xmlns:a16="http://schemas.microsoft.com/office/drawing/2014/main" val="114038495"/>
                    </a:ext>
                  </a:extLst>
                </a:gridCol>
                <a:gridCol w="977607">
                  <a:extLst>
                    <a:ext uri="{9D8B030D-6E8A-4147-A177-3AD203B41FA5}">
                      <a16:colId xmlns:a16="http://schemas.microsoft.com/office/drawing/2014/main" val="2898073501"/>
                    </a:ext>
                  </a:extLst>
                </a:gridCol>
              </a:tblGrid>
              <a:tr h="21587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PWP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23.8.22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Change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62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Received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1632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537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>
                          <a:effectLst/>
                        </a:rPr>
                        <a:t>204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0050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Registered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1279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254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>
                          <a:effectLst/>
                        </a:rPr>
                        <a:t>404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92639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In Progress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234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37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>
                          <a:effectLst/>
                        </a:rPr>
                        <a:t>532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8586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Not Approved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</a:rPr>
                        <a:t>119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236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 dirty="0">
                          <a:effectLst/>
                        </a:rPr>
                        <a:t>-50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3991078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i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58326"/>
              </p:ext>
            </p:extLst>
          </p:nvPr>
        </p:nvGraphicFramePr>
        <p:xfrm>
          <a:off x="5388077" y="2180496"/>
          <a:ext cx="6222730" cy="367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19821"/>
              </p:ext>
            </p:extLst>
          </p:nvPr>
        </p:nvGraphicFramePr>
        <p:xfrm>
          <a:off x="5638799" y="2237223"/>
          <a:ext cx="5972007" cy="362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19245"/>
      </p:ext>
    </p:extLst>
  </p:cSld>
  <p:clrMapOvr>
    <a:masterClrMapping/>
  </p:clrMapOvr>
  <p:transition advClick="0" advTm="15000"/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1679</Words>
  <Application>Microsoft Office PowerPoint</Application>
  <PresentationFormat>Widescreen</PresentationFormat>
  <Paragraphs>305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MT</vt:lpstr>
      <vt:lpstr>Calibri</vt:lpstr>
      <vt:lpstr>Courier New</vt:lpstr>
      <vt:lpstr>Gill Sans MT</vt:lpstr>
      <vt:lpstr>Symbol</vt:lpstr>
      <vt:lpstr>Wingdings</vt:lpstr>
      <vt:lpstr>Wingdings 2</vt:lpstr>
      <vt:lpstr>Dividend</vt:lpstr>
      <vt:lpstr>PowerPoint Presentation</vt:lpstr>
      <vt:lpstr>Elements of EPR GUIDELINES Notified by MoEF&amp;CC in February 2022  ( 4th Amendment to PWM Rules 2016)   </vt:lpstr>
      <vt:lpstr>TYPES of plastics covered under EPR for plastics</vt:lpstr>
      <vt:lpstr>Obligations under epr</vt:lpstr>
      <vt:lpstr>EPR Targets for pibos</vt:lpstr>
      <vt:lpstr>PowerPoint Presentation</vt:lpstr>
      <vt:lpstr>PowerPoint Presentation</vt:lpstr>
      <vt:lpstr>PIBOs REGISTRATION STATUS</vt:lpstr>
      <vt:lpstr>REGISTRATION STATUS: PLASTIC WASTE PROCESSORS  </vt:lpstr>
      <vt:lpstr>CATEGORYWISE PIBO’s EPR TARGET Vs PWP  PROCESSING CAPACITY</vt:lpstr>
      <vt:lpstr>Seven  Modules of EPR Portal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up for brand owners</dc:title>
  <dc:creator>Aditya Suri</dc:creator>
  <cp:lastModifiedBy>yogesh chandra</cp:lastModifiedBy>
  <cp:revision>189</cp:revision>
  <dcterms:created xsi:type="dcterms:W3CDTF">2021-12-06T10:56:14Z</dcterms:created>
  <dcterms:modified xsi:type="dcterms:W3CDTF">2022-11-26T08:58:54Z</dcterms:modified>
</cp:coreProperties>
</file>