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handoutMasterIdLst>
    <p:handoutMasterId r:id="rId26"/>
  </p:handoutMasterIdLst>
  <p:sldIdLst>
    <p:sldId id="256" r:id="rId2"/>
    <p:sldId id="280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69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1" r:id="rId2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452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51071CD-EC56-460A-88D8-EF2252B1F082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026BB1E-7287-4E28-B25E-3FC599FB8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529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82023-A6CB-4444-A3C4-632ECF44A3B5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9C889-7A2B-4B47-A89C-4483121DC8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525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82023-A6CB-4444-A3C4-632ECF44A3B5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9C889-7A2B-4B47-A89C-4483121DC8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541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82023-A6CB-4444-A3C4-632ECF44A3B5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9C889-7A2B-4B47-A89C-4483121DC8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80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82023-A6CB-4444-A3C4-632ECF44A3B5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9C889-7A2B-4B47-A89C-4483121DC8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415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82023-A6CB-4444-A3C4-632ECF44A3B5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9C889-7A2B-4B47-A89C-4483121DC8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227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82023-A6CB-4444-A3C4-632ECF44A3B5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9C889-7A2B-4B47-A89C-4483121DC8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955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82023-A6CB-4444-A3C4-632ECF44A3B5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9C889-7A2B-4B47-A89C-4483121DC8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429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82023-A6CB-4444-A3C4-632ECF44A3B5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9C889-7A2B-4B47-A89C-4483121DC8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8891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82023-A6CB-4444-A3C4-632ECF44A3B5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9C889-7A2B-4B47-A89C-4483121DC8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545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82023-A6CB-4444-A3C4-632ECF44A3B5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9C889-7A2B-4B47-A89C-4483121DC8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711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82023-A6CB-4444-A3C4-632ECF44A3B5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9C889-7A2B-4B47-A89C-4483121DC8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5950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82023-A6CB-4444-A3C4-632ECF44A3B5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59C889-7A2B-4B47-A89C-4483121DC8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338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457200"/>
            <a:ext cx="8915400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accent2">
                    <a:lumMod val="50000"/>
                  </a:schemeClr>
                </a:solidFill>
              </a:rPr>
              <a:t>MODULE III</a:t>
            </a:r>
          </a:p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 </a:t>
            </a:r>
            <a:endParaRPr lang="en-US" u="sng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sz="2400" b="1" u="sng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Generation &amp; Transfer of Certificates by Plastic Waste Processors</a:t>
            </a:r>
            <a:endParaRPr lang="en-US" sz="2400" u="sng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 </a:t>
            </a:r>
          </a:p>
          <a:p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Module III comprises of two 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Sections</a:t>
            </a:r>
          </a:p>
          <a:p>
            <a:endParaRPr lang="en-US" sz="2400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Section 1: Physical Verification of PWPs by 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SPCBs/PCCs</a:t>
            </a:r>
          </a:p>
          <a:p>
            <a:pPr lvl="0"/>
            <a:endParaRPr lang="en-US" sz="2400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Section 2: Generation &amp; Transfer of Certificates by 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PWPs</a:t>
            </a:r>
          </a:p>
        </p:txBody>
      </p:sp>
    </p:spTree>
    <p:extLst>
      <p:ext uri="{BB962C8B-B14F-4D97-AF65-F5344CB8AC3E}">
        <p14:creationId xmlns:p14="http://schemas.microsoft.com/office/powerpoint/2010/main" val="26617718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066800"/>
            <a:ext cx="8365727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64868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89076"/>
            <a:ext cx="8790573" cy="2778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44144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13418"/>
            <a:ext cx="8974937" cy="3167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64469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1219200"/>
            <a:ext cx="8229600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 algn="just">
              <a:buFont typeface="Arial" pitchFamily="34" charset="0"/>
              <a:buChar char="•"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Adequate entries for PW procurement should  been made prior to production.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There shall be a deduction in the procured waste quantity corresponding to its consumption in Production Section.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Eg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: If production shows 100 T of Plastic waste, then procurement equal or more than 100 T should have been made. Further, if a procurement of 200 T of Plastic waste has been made and 100 T of plastic waste has been consumed in production , then available plastic waste after production shall be 100 T.</a:t>
            </a:r>
          </a:p>
          <a:p>
            <a:pPr marL="742950" lvl="1" indent="-285750" algn="just">
              <a:buFont typeface="Arial" pitchFamily="34" charset="0"/>
              <a:buChar char="•"/>
            </a:pP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marL="742950" lvl="1" indent="-285750" algn="just">
              <a:buFont typeface="Arial" pitchFamily="34" charset="0"/>
              <a:buChar char="•"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PWP Process Code shall be as per the Registration granted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 The plastic waste processed &amp; the product manufactured are linked with the Process code for which the registration is granted. For example , if a PWP is registered under R1 Code( Recycler – Cat 1 Waste to Pellets/Chips ), then the processing shall be restricted to Category 1 Plastic waste and production shall be limited to pellets and chips 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52600" y="457200"/>
            <a:ext cx="62696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Checks 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&amp; 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Balances in Production Section</a:t>
            </a:r>
            <a:endParaRPr lang="en-US" sz="2000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1476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1447800"/>
            <a:ext cx="86106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Font typeface="Arial" pitchFamily="34" charset="0"/>
              <a:buChar char="•"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Cumulative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Plastic Waste Processed should not exceed Processing capacity as per Registration.</a:t>
            </a:r>
            <a:r>
              <a:rPr lang="en-US" dirty="0">
                <a:latin typeface="Arial" pitchFamily="34" charset="0"/>
                <a:cs typeface="Arial" pitchFamily="34" charset="0"/>
              </a:rPr>
              <a:t> For example, if the processing capacity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of the </a:t>
            </a:r>
            <a:r>
              <a:rPr lang="en-US" dirty="0">
                <a:latin typeface="Arial" pitchFamily="34" charset="0"/>
                <a:cs typeface="Arial" pitchFamily="34" charset="0"/>
              </a:rPr>
              <a:t>unit is 1000 T of plastic waste, then processing of plastic waste cannot exceed 1000 T during the financial year.  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742950" lvl="1" indent="-285750">
              <a:buFont typeface="Arial" pitchFamily="34" charset="0"/>
              <a:buChar char="•"/>
            </a:pPr>
            <a:endParaRPr lang="en-US" sz="1600" dirty="0">
              <a:latin typeface="Arial" pitchFamily="34" charset="0"/>
              <a:cs typeface="Arial" pitchFamily="34" charset="0"/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en-US" b="1" dirty="0">
                <a:latin typeface="Arial" pitchFamily="34" charset="0"/>
                <a:cs typeface="Arial" pitchFamily="34" charset="0"/>
              </a:rPr>
              <a:t>Type &amp; Quantity of Product to be limited by the Production capacity as per the Registration granted</a:t>
            </a:r>
            <a:r>
              <a:rPr lang="en-US" dirty="0">
                <a:latin typeface="Arial" pitchFamily="34" charset="0"/>
                <a:cs typeface="Arial" pitchFamily="34" charset="0"/>
              </a:rPr>
              <a:t>. For example, if production capacity of unit is 800 T of pellets, then production of pellets cannot exceed 800 T during the financial year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75267" y="762000"/>
            <a:ext cx="67313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5720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Checks &amp; Balances in Production Section</a:t>
            </a:r>
          </a:p>
        </p:txBody>
      </p:sp>
    </p:spTree>
    <p:extLst>
      <p:ext uri="{BB962C8B-B14F-4D97-AF65-F5344CB8AC3E}">
        <p14:creationId xmlns:p14="http://schemas.microsoft.com/office/powerpoint/2010/main" val="19694178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80999" y="270302"/>
            <a:ext cx="807719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Performa for filing Production details ( Recycler)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2289" name="Picture 1" descr="Description: C:\Users\Divya Sinha\Pictures\Screenshots\Screenshot (335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87" b="4216"/>
          <a:stretch>
            <a:fillRect/>
          </a:stretch>
        </p:blipFill>
        <p:spPr bwMode="auto">
          <a:xfrm>
            <a:off x="914400" y="1190632"/>
            <a:ext cx="7543799" cy="3324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762000" y="5181600"/>
            <a:ext cx="724429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Similar Performa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proforma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 for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WtE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/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WtO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 &amp;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Coprocesssor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28802" y="4544592"/>
            <a:ext cx="7162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720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Figure: Proceeding to “Production Section”</a:t>
            </a:r>
            <a:endParaRPr kumimoji="0" lang="en-US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0337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2"/>
          <a:srcRect t="8892" b="13034"/>
          <a:stretch/>
        </p:blipFill>
        <p:spPr bwMode="auto">
          <a:xfrm>
            <a:off x="304800" y="1604665"/>
            <a:ext cx="8077200" cy="3859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625906" y="681335"/>
            <a:ext cx="57654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Proforma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for Test Report 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(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WtE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 </a:t>
            </a: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49930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561" y="838201"/>
            <a:ext cx="7993439" cy="5449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99428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371600"/>
            <a:ext cx="8148429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53739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362201" y="960567"/>
            <a:ext cx="5029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Inventory Details ( Recycler)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5361" name="Picture 3" descr="Description: C:\Users\Divya Sinha\Pictures\Screenshots\Screenshot (336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33" b="3647"/>
          <a:stretch>
            <a:fillRect/>
          </a:stretch>
        </p:blipFill>
        <p:spPr bwMode="auto">
          <a:xfrm>
            <a:off x="381000" y="1704792"/>
            <a:ext cx="8351684" cy="4391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57200" y="31146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0" algn="l"/>
              </a:tabLst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	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0" algn="l"/>
              </a:tabLst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/>
            </a:r>
            <a:b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</a:b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0" algn="l"/>
              </a:tabLst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45296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85800" y="1371600"/>
            <a:ext cx="80772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Step 1: 	Creation of Login Credentials of SPCB/PCC’s Regional office(RO) 	by Designated Officer(DO) </a:t>
            </a: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Step 2: 	Assignment of Registered PWP by DO to concerned RO for 	Physical verification</a:t>
            </a: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Step 3: 	Conduction of onsite physical verification by RO &amp; Online Filing of 	Checklist by RO</a:t>
            </a: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Step 4:	Communication of Recommendations of RO to DO </a:t>
            </a: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Step 5: 	Approval /Rejection of Physical Verification of PWPs by DO based 	on RO’s recommendations</a:t>
            </a: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Step 6: 	Activation of Certification Generation function of PWP based on 	approval of Physical Verification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 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09800" y="533399"/>
            <a:ext cx="541686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Steps involved in Physical verification:</a:t>
            </a:r>
          </a:p>
        </p:txBody>
      </p:sp>
    </p:spTree>
    <p:extLst>
      <p:ext uri="{BB962C8B-B14F-4D97-AF65-F5344CB8AC3E}">
        <p14:creationId xmlns:p14="http://schemas.microsoft.com/office/powerpoint/2010/main" val="14033992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701" y="1600200"/>
            <a:ext cx="8141531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497701" y="914400"/>
            <a:ext cx="78842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Performa for Generating Invoice (Recycler)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2257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9600" y="0"/>
            <a:ext cx="8001000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Step 4: Wallet</a:t>
            </a:r>
            <a:r>
              <a:rPr lang="en-US" sz="2400" dirty="0"/>
              <a:t>:</a:t>
            </a:r>
          </a:p>
          <a:p>
            <a:r>
              <a:rPr lang="en-US" dirty="0"/>
              <a:t> </a:t>
            </a:r>
            <a:endParaRPr lang="en-US" dirty="0" smtClean="0"/>
          </a:p>
          <a:p>
            <a:pPr algn="just"/>
            <a:r>
              <a:rPr lang="en-US" dirty="0" smtClean="0"/>
              <a:t>Available </a:t>
            </a:r>
            <a:r>
              <a:rPr lang="en-US" dirty="0"/>
              <a:t>/ Used Certificate generation potential corresponding to the sales for different categories of Waste shall be displayed</a:t>
            </a:r>
          </a:p>
          <a:p>
            <a:pPr algn="just"/>
            <a:r>
              <a:rPr lang="en-US" dirty="0"/>
              <a:t> </a:t>
            </a:r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en-US" b="1" dirty="0"/>
              <a:t>Certificate Generation</a:t>
            </a:r>
            <a:r>
              <a:rPr lang="en-US" dirty="0"/>
              <a:t>: The PWP can generate Certificate by clicking on “ Generate Certificates” Certificates of different denominations ( 1,  10, 50, 100, 500 &amp; 1000 T) </a:t>
            </a:r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en-US" b="1" dirty="0"/>
              <a:t>Certificate Transfer</a:t>
            </a:r>
            <a:r>
              <a:rPr lang="en-US" dirty="0"/>
              <a:t>: The PWP can transfer the generated certificates by clicking on “ Transfer Certificate</a:t>
            </a:r>
            <a:r>
              <a:rPr lang="en-US" b="1" dirty="0" smtClean="0"/>
              <a:t>”</a:t>
            </a:r>
            <a:endParaRPr lang="en-US" dirty="0"/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en-US" b="1" dirty="0"/>
              <a:t>Certificate Details</a:t>
            </a:r>
            <a:r>
              <a:rPr lang="en-US" dirty="0"/>
              <a:t>: The PWP can view details related to generated, transferred &amp; available certificates in this section by clicking on “Generated”, “Transferred “ &amp; “Available” in this </a:t>
            </a:r>
            <a:r>
              <a:rPr lang="en-US" dirty="0" smtClean="0"/>
              <a:t>section. </a:t>
            </a:r>
            <a:r>
              <a:rPr lang="en-US" dirty="0"/>
              <a:t>Certificate details (ID / Category/ Value/ Type/Cumulative, Used &amp; Available Potential/ Time of generation, validity </a:t>
            </a:r>
            <a:r>
              <a:rPr lang="en-US" dirty="0" err="1"/>
              <a:t>etc</a:t>
            </a:r>
            <a:r>
              <a:rPr lang="en-US" dirty="0"/>
              <a:t>) can be viewed in this section.</a:t>
            </a:r>
          </a:p>
        </p:txBody>
      </p:sp>
      <p:pic>
        <p:nvPicPr>
          <p:cNvPr id="5" name="Picture 4" descr="C:\Users\Divya Sinha\Pictures\Screenshots\Screenshot (332)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37" b="38288"/>
          <a:stretch/>
        </p:blipFill>
        <p:spPr bwMode="auto">
          <a:xfrm>
            <a:off x="1066800" y="4339650"/>
            <a:ext cx="7543800" cy="23659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242528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21.png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533400" y="1775460"/>
            <a:ext cx="8077200" cy="4396740"/>
          </a:xfrm>
          <a:prstGeom prst="rect">
            <a:avLst/>
          </a:prstGeom>
          <a:ln/>
        </p:spPr>
      </p:pic>
      <p:sp>
        <p:nvSpPr>
          <p:cNvPr id="5" name="Rectangle 4"/>
          <p:cNvSpPr/>
          <p:nvPr/>
        </p:nvSpPr>
        <p:spPr>
          <a:xfrm>
            <a:off x="2667001" y="838200"/>
            <a:ext cx="38731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Generate Certificate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528254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image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754" y="423125"/>
            <a:ext cx="7693446" cy="506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086100" y="60410"/>
            <a:ext cx="2971800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Transfer Certificate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6343650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94346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8" descr="Description: C:\Users\Divya Sinha\Pictures\Screenshots\Screenshot (334)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18" b="38615"/>
          <a:stretch/>
        </p:blipFill>
        <p:spPr bwMode="auto">
          <a:xfrm>
            <a:off x="290157" y="533401"/>
            <a:ext cx="8244244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554360" y="134570"/>
            <a:ext cx="27702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Certificate Details</a:t>
            </a:r>
            <a:endParaRPr lang="en-US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00259" y="4601499"/>
            <a:ext cx="7543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 smtClean="0">
                <a:solidFill>
                  <a:schemeClr val="accent2">
                    <a:lumMod val="50000"/>
                  </a:schemeClr>
                </a:solidFill>
              </a:rPr>
              <a:t>Certificate Generation &amp; Transfer on the Portal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>
                <a:solidFill>
                  <a:schemeClr val="accent2">
                    <a:lumMod val="50000"/>
                  </a:schemeClr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 smtClean="0">
                <a:solidFill>
                  <a:schemeClr val="accent2">
                    <a:lumMod val="50000"/>
                  </a:schemeClr>
                </a:solidFill>
              </a:rPr>
              <a:t>Each Certificate has Unique Attributes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N" dirty="0">
              <a:solidFill>
                <a:schemeClr val="accent2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 smtClean="0">
                <a:solidFill>
                  <a:schemeClr val="accent2">
                    <a:lumMod val="50000"/>
                  </a:schemeClr>
                </a:solidFill>
              </a:rPr>
              <a:t>Transfer details can be tracked on the Portal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N" dirty="0">
              <a:solidFill>
                <a:schemeClr val="accent2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 smtClean="0">
                <a:solidFill>
                  <a:schemeClr val="accent2">
                    <a:lumMod val="50000"/>
                  </a:schemeClr>
                </a:solidFill>
              </a:rPr>
              <a:t>Validity three </a:t>
            </a:r>
            <a:r>
              <a:rPr lang="en-IN" dirty="0" err="1" smtClean="0">
                <a:solidFill>
                  <a:schemeClr val="accent2">
                    <a:lumMod val="50000"/>
                  </a:schemeClr>
                </a:solidFill>
              </a:rPr>
              <a:t>yrs</a:t>
            </a:r>
            <a:r>
              <a:rPr lang="en-IN" dirty="0" smtClean="0">
                <a:solidFill>
                  <a:schemeClr val="accent2">
                    <a:lumMod val="50000"/>
                  </a:schemeClr>
                </a:solidFill>
              </a:rPr>
              <a:t>; Shall be extinguished when used for filing Annual returns</a:t>
            </a:r>
          </a:p>
          <a:p>
            <a:endParaRPr lang="en-IN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028454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4" name="Picture 3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092" y="762000"/>
            <a:ext cx="8586186" cy="4571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44375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08719"/>
            <a:ext cx="6012958" cy="690168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9230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600" y="1600200"/>
            <a:ext cx="8686800" cy="48251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b="1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(a)	Plastic Waste Procurement </a:t>
            </a:r>
          </a:p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(b)	Production </a:t>
            </a:r>
          </a:p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(c)	Inventory &amp; Sales </a:t>
            </a:r>
          </a:p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(d)	Wallet : Certificate Potential, 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Generation 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&amp; Transfer </a:t>
            </a:r>
          </a:p>
          <a:p>
            <a:pPr>
              <a:lnSpc>
                <a:spcPct val="150000"/>
              </a:lnSpc>
            </a:pPr>
            <a:endParaRPr lang="en-US" sz="2400" b="1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The PWPs can generate certificates of various denominations of 1, 10, 50, 100,  500 &amp; 1000 T based on requirement and transfer it to 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PIBOs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9600" y="685800"/>
            <a:ext cx="7391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2.0  Generation &amp; Transfer of EPR Certificates by PWPs</a:t>
            </a:r>
          </a:p>
        </p:txBody>
      </p:sp>
    </p:spTree>
    <p:extLst>
      <p:ext uri="{BB962C8B-B14F-4D97-AF65-F5344CB8AC3E}">
        <p14:creationId xmlns:p14="http://schemas.microsoft.com/office/powerpoint/2010/main" val="33774783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252" y="914400"/>
            <a:ext cx="8288042" cy="5105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53405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85800"/>
            <a:ext cx="8652039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33833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11.png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609600" y="1905000"/>
            <a:ext cx="8229600" cy="4267200"/>
          </a:xfrm>
          <a:prstGeom prst="rect">
            <a:avLst/>
          </a:prstGeom>
          <a:ln/>
        </p:spPr>
      </p:pic>
      <p:sp>
        <p:nvSpPr>
          <p:cNvPr id="5" name="Rectangle 4"/>
          <p:cNvSpPr/>
          <p:nvPr/>
        </p:nvSpPr>
        <p:spPr>
          <a:xfrm>
            <a:off x="974076" y="914400"/>
            <a:ext cx="7315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Performa for Addition of PW Procurement details </a:t>
            </a:r>
            <a:endParaRPr lang="en-US" sz="2400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28922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990600"/>
            <a:ext cx="6910026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24364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714</Words>
  <Application>Microsoft Office PowerPoint</Application>
  <PresentationFormat>On-screen Show (4:3)</PresentationFormat>
  <Paragraphs>64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Divya Sinha</cp:lastModifiedBy>
  <cp:revision>11</cp:revision>
  <cp:lastPrinted>2022-11-18T05:19:51Z</cp:lastPrinted>
  <dcterms:created xsi:type="dcterms:W3CDTF">2022-11-17T10:02:54Z</dcterms:created>
  <dcterms:modified xsi:type="dcterms:W3CDTF">2022-11-21T22:02:14Z</dcterms:modified>
</cp:coreProperties>
</file>